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2" r:id="rId4"/>
    <p:sldId id="257" r:id="rId5"/>
    <p:sldId id="260" r:id="rId6"/>
    <p:sldId id="261" r:id="rId7"/>
    <p:sldId id="258" r:id="rId8"/>
    <p:sldId id="262" r:id="rId9"/>
    <p:sldId id="265" r:id="rId10"/>
    <p:sldId id="264" r:id="rId11"/>
    <p:sldId id="263" r:id="rId12"/>
    <p:sldId id="266" r:id="rId13"/>
    <p:sldId id="268" r:id="rId14"/>
    <p:sldId id="267" r:id="rId15"/>
    <p:sldId id="270" r:id="rId16"/>
    <p:sldId id="273" r:id="rId17"/>
    <p:sldId id="272" r:id="rId18"/>
    <p:sldId id="271" r:id="rId19"/>
    <p:sldId id="274" r:id="rId20"/>
    <p:sldId id="281" r:id="rId21"/>
    <p:sldId id="277" r:id="rId22"/>
    <p:sldId id="275" r:id="rId23"/>
    <p:sldId id="278" r:id="rId24"/>
    <p:sldId id="294" r:id="rId25"/>
    <p:sldId id="293" r:id="rId26"/>
    <p:sldId id="290" r:id="rId27"/>
    <p:sldId id="279" r:id="rId28"/>
    <p:sldId id="282" r:id="rId29"/>
    <p:sldId id="284" r:id="rId30"/>
    <p:sldId id="285" r:id="rId31"/>
    <p:sldId id="283" r:id="rId32"/>
    <p:sldId id="286" r:id="rId33"/>
    <p:sldId id="295" r:id="rId34"/>
    <p:sldId id="289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6/21/2021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6/21/2021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6/21/2021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6/21/2021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6/21/2021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6/21/2021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6/21/2021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6/21/2021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6/21/2021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6/21/2021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AA94-E9AE-4291-B0B3-76AAC5C011D0}" type="datetimeFigureOut">
              <a:rPr lang="en-US" smtClean="0"/>
              <a:pPr/>
              <a:t>6/21/2021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BFAA94-E9AE-4291-B0B3-76AAC5C011D0}" type="datetimeFigureOut">
              <a:rPr lang="en-US" smtClean="0"/>
              <a:pPr/>
              <a:t>6/21/2021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83DBA7-6AD1-456A-8833-CFCBC181FEF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Maurice\Music\Playlists\drum-roll-sound-effect.mp3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Maurice\Music\Playlists\drum-roll-sound-effect.mp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828800"/>
          </a:xfrm>
        </p:spPr>
        <p:txBody>
          <a:bodyPr/>
          <a:lstStyle/>
          <a:p>
            <a:r>
              <a:rPr lang="en-CA" dirty="0"/>
              <a:t>2021 VIRTUAL </a:t>
            </a:r>
            <a:br>
              <a:rPr lang="en-CA" dirty="0"/>
            </a:br>
            <a:r>
              <a:rPr lang="en-CA" dirty="0"/>
              <a:t>Spring </a:t>
            </a:r>
            <a:r>
              <a:rPr lang="en-CA" dirty="0" err="1"/>
              <a:t>cOMPETITION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>
                <a:latin typeface="Berlin Sans FB" pitchFamily="34" charset="0"/>
              </a:rPr>
              <a:t>CATEGORY WINNERS</a:t>
            </a:r>
          </a:p>
          <a:p>
            <a:r>
              <a:rPr lang="en-CA" dirty="0">
                <a:latin typeface="Berlin Sans FB" pitchFamily="34" charset="0"/>
              </a:rPr>
              <a:t>MOST PROMISING NOVICE </a:t>
            </a:r>
          </a:p>
          <a:p>
            <a:r>
              <a:rPr lang="en-CA" dirty="0">
                <a:latin typeface="Berlin Sans FB" pitchFamily="34" charset="0"/>
              </a:rPr>
              <a:t>BEST IN SHOW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sz="1800" dirty="0">
                <a:latin typeface="Berlin Sans FB" pitchFamily="34" charset="0"/>
              </a:rPr>
              <a:t>Bowl on stand</a:t>
            </a:r>
          </a:p>
          <a:p>
            <a:r>
              <a:rPr lang="en-CA" sz="1800" dirty="0">
                <a:latin typeface="Berlin Sans FB" pitchFamily="34" charset="0"/>
              </a:rPr>
              <a:t>Cherry on walnut</a:t>
            </a:r>
          </a:p>
          <a:p>
            <a:r>
              <a:rPr lang="en-CA" sz="1800" dirty="0">
                <a:latin typeface="Berlin Sans FB" pitchFamily="34" charset="0"/>
              </a:rPr>
              <a:t>Tung oil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  Gary Morphet</a:t>
            </a:r>
          </a:p>
        </p:txBody>
      </p:sp>
      <p:pic>
        <p:nvPicPr>
          <p:cNvPr id="5122" name="Picture 2" descr="C:\Users\Maurice\Documents\F-Woodturning-GHWG\GHWG 2021 Spring Competition\2021 Spring competition-named entries\NL-3 Gary Morp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47800"/>
            <a:ext cx="4512564" cy="3200400"/>
          </a:xfrm>
          <a:prstGeom prst="rect">
            <a:avLst/>
          </a:prstGeom>
          <a:noFill/>
        </p:spPr>
      </p:pic>
      <p:pic>
        <p:nvPicPr>
          <p:cNvPr id="5123" name="Picture 3" descr="C:\Users\Maurice\Documents\F-Woodturning-GHWG\GHWG 2021 Spring Competition\2021 Spring competition-named entries\Gary Morph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828800"/>
            <a:ext cx="1454727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sz="1800" dirty="0">
                <a:latin typeface="Berlin Sans FB" pitchFamily="34" charset="0"/>
              </a:rPr>
              <a:t>“Chatoyance Starburst”</a:t>
            </a:r>
          </a:p>
          <a:p>
            <a:r>
              <a:rPr lang="en-CA" sz="1800" dirty="0">
                <a:latin typeface="Berlin Sans FB" pitchFamily="34" charset="0"/>
              </a:rPr>
              <a:t>Bowl</a:t>
            </a:r>
          </a:p>
          <a:p>
            <a:r>
              <a:rPr lang="en-CA" sz="1800" dirty="0">
                <a:latin typeface="Berlin Sans FB" pitchFamily="34" charset="0"/>
              </a:rPr>
              <a:t>Partially quilted maple</a:t>
            </a:r>
          </a:p>
          <a:p>
            <a:r>
              <a:rPr lang="en-CA" sz="1800" dirty="0" err="1">
                <a:latin typeface="Berlin Sans FB" pitchFamily="34" charset="0"/>
              </a:rPr>
              <a:t>Odie’s</a:t>
            </a:r>
            <a:r>
              <a:rPr lang="en-CA" sz="1800" dirty="0">
                <a:latin typeface="Berlin Sans FB" pitchFamily="34" charset="0"/>
              </a:rPr>
              <a:t> oil and butter</a:t>
            </a:r>
          </a:p>
          <a:p>
            <a:endParaRPr lang="en-CA" sz="1800" dirty="0">
              <a:latin typeface="Berlin Sans FB" pitchFamily="34" charset="0"/>
            </a:endParaRPr>
          </a:p>
        </p:txBody>
      </p:sp>
      <p:pic>
        <p:nvPicPr>
          <p:cNvPr id="6146" name="Picture 2" descr="C:\Users\Maurice\Documents\F-Woodturning-GHWG\GHWG 2021 Spring Competition\2021 Spring competition-named entries\NL-2 Scott Tip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649990" cy="22860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</a:t>
            </a: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  Scott Tipping</a:t>
            </a:r>
          </a:p>
        </p:txBody>
      </p:sp>
      <p:pic>
        <p:nvPicPr>
          <p:cNvPr id="10" name="Picture 9" descr="C:\Users\Maurice\AppData\Local\Microsoft\Windows\INetCache\Content.Word\20190717_193225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050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229600" cy="1828800"/>
          </a:xfrm>
        </p:spPr>
        <p:txBody>
          <a:bodyPr/>
          <a:lstStyle/>
          <a:p>
            <a:r>
              <a:rPr lang="en-CA" dirty="0"/>
              <a:t>INTERMEDIATE SMALL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r>
              <a:rPr lang="en-CA" sz="1800" dirty="0">
                <a:latin typeface="Berlin Sans FB" pitchFamily="34" charset="0"/>
              </a:rPr>
              <a:t>(Only 2 entries so no 3</a:t>
            </a:r>
            <a:r>
              <a:rPr lang="en-CA" sz="1800" baseline="30000" dirty="0">
                <a:latin typeface="Berlin Sans FB" pitchFamily="34" charset="0"/>
              </a:rPr>
              <a:t>rd</a:t>
            </a:r>
            <a:r>
              <a:rPr lang="en-CA" sz="1800" dirty="0">
                <a:latin typeface="Berlin Sans FB" pitchFamily="34" charset="0"/>
              </a:rPr>
              <a:t> place)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914400" indent="-457200"/>
            <a:endParaRPr lang="en-CA" sz="1800" dirty="0">
              <a:latin typeface="Berlin Sans FB" pitchFamily="34" charset="0"/>
            </a:endParaRPr>
          </a:p>
          <a:p>
            <a:pPr marL="914400" indent="-457200"/>
            <a:r>
              <a:rPr lang="en-CA" sz="1800" dirty="0">
                <a:latin typeface="Berlin Sans FB" pitchFamily="34" charset="0"/>
              </a:rPr>
              <a:t>Cheese knives</a:t>
            </a:r>
          </a:p>
          <a:p>
            <a:pPr marL="914400" indent="-457200"/>
            <a:r>
              <a:rPr lang="en-CA" sz="1800" dirty="0">
                <a:latin typeface="Berlin Sans FB" pitchFamily="34" charset="0"/>
              </a:rPr>
              <a:t>Apple, bubinga, Indian rosewood &amp; spalted beech</a:t>
            </a:r>
          </a:p>
          <a:p>
            <a:pPr marL="914400" indent="-457200"/>
            <a:r>
              <a:rPr lang="en-CA" sz="1800" dirty="0">
                <a:latin typeface="Berlin Sans FB" pitchFamily="34" charset="0"/>
              </a:rPr>
              <a:t>CA glue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    Rick Ferris</a:t>
            </a:r>
          </a:p>
        </p:txBody>
      </p:sp>
      <p:pic>
        <p:nvPicPr>
          <p:cNvPr id="7170" name="Picture 2" descr="C:\Users\Maurice\Documents\F-Woodturning-GHWG\GHWG 2021 Spring Competition\2021 Spring competition-named entries\IS-2 Rick Fer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2936838" cy="3200400"/>
          </a:xfrm>
          <a:prstGeom prst="rect">
            <a:avLst/>
          </a:prstGeom>
          <a:noFill/>
        </p:spPr>
      </p:pic>
      <p:pic>
        <p:nvPicPr>
          <p:cNvPr id="7171" name="Picture 3" descr="C:\Users\Maurice\Documents\F-Woodturning-GHWG\GHWG 2020 Spring Competition\2020 Spring Competition winners\Richard Ferris-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808" y="1828800"/>
            <a:ext cx="1713792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sz="1800" dirty="0">
                <a:latin typeface="Berlin Sans FB" pitchFamily="34" charset="0"/>
              </a:rPr>
              <a:t>Vase</a:t>
            </a:r>
          </a:p>
          <a:p>
            <a:r>
              <a:rPr lang="en-CA" sz="1800" dirty="0">
                <a:latin typeface="Berlin Sans FB" pitchFamily="34" charset="0"/>
              </a:rPr>
              <a:t>Manitoba maple</a:t>
            </a:r>
          </a:p>
          <a:p>
            <a:r>
              <a:rPr lang="en-CA" sz="1800" dirty="0">
                <a:latin typeface="Berlin Sans FB" pitchFamily="34" charset="0"/>
              </a:rPr>
              <a:t>Chestnut spirit stains, wipe-on poly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Brent Beacroft</a:t>
            </a:r>
          </a:p>
        </p:txBody>
      </p:sp>
      <p:pic>
        <p:nvPicPr>
          <p:cNvPr id="8194" name="Picture 2" descr="C:\Users\Maurice\Documents\F-Woodturning-GHWG\GHWG 2021 Spring Competition\2021 Spring competition-named entries\IS-1 Brent Beacro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2400300" cy="3200400"/>
          </a:xfrm>
          <a:prstGeom prst="rect">
            <a:avLst/>
          </a:prstGeom>
          <a:noFill/>
        </p:spPr>
      </p:pic>
      <p:pic>
        <p:nvPicPr>
          <p:cNvPr id="8195" name="Picture 3" descr="C:\Users\Maurice\Documents\F-Woodturning-GHWG\GHWG 2021 Spring Competition\2021 Spring competition-named entries\Brent Beacro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09800"/>
            <a:ext cx="17145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229600" cy="1828800"/>
          </a:xfrm>
        </p:spPr>
        <p:txBody>
          <a:bodyPr/>
          <a:lstStyle/>
          <a:p>
            <a:r>
              <a:rPr lang="en-CA" dirty="0"/>
              <a:t>INTERMEDIATE LARGE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sz="1800" dirty="0">
              <a:latin typeface="Berlin Sans FB" pitchFamily="34" charset="0"/>
            </a:endParaRPr>
          </a:p>
          <a:p>
            <a:pPr marL="915988" indent="-458788"/>
            <a:r>
              <a:rPr lang="en-CA" sz="1800" dirty="0">
                <a:latin typeface="Berlin Sans FB" pitchFamily="34" charset="0"/>
              </a:rPr>
              <a:t>Vase</a:t>
            </a:r>
          </a:p>
          <a:p>
            <a:pPr marL="915988" indent="-458788"/>
            <a:r>
              <a:rPr lang="en-CA" sz="1800" dirty="0">
                <a:latin typeface="Berlin Sans FB" pitchFamily="34" charset="0"/>
              </a:rPr>
              <a:t>Driftwood  &amp; epoxy</a:t>
            </a:r>
          </a:p>
          <a:p>
            <a:pPr marL="915988" indent="-458788"/>
            <a:r>
              <a:rPr lang="en-CA" sz="1800" dirty="0">
                <a:latin typeface="Berlin Sans FB" pitchFamily="34" charset="0"/>
              </a:rPr>
              <a:t>Wax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Gary Kirkwood</a:t>
            </a:r>
          </a:p>
        </p:txBody>
      </p:sp>
      <p:pic>
        <p:nvPicPr>
          <p:cNvPr id="9218" name="Picture 2" descr="C:\Users\Maurice\Documents\F-Woodturning-GHWG\GHWG 2021 Spring Competition\2021 Spring competition-named entries\IL-3 Gary Ki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2400300" cy="3200400"/>
          </a:xfrm>
          <a:prstGeom prst="rect">
            <a:avLst/>
          </a:prstGeom>
          <a:noFill/>
        </p:spPr>
      </p:pic>
      <p:pic>
        <p:nvPicPr>
          <p:cNvPr id="9219" name="Picture 3" descr="C:\Users\Maurice\Documents\F-Woodturning-GHWG\GHWG 2021 Spring Competition\2021 Spring competition-named entries\Gary Kirkw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981200"/>
            <a:ext cx="1472184" cy="231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915988" indent="-411163"/>
            <a:r>
              <a:rPr lang="en-CA" sz="1800" dirty="0">
                <a:latin typeface="Berlin Sans FB" pitchFamily="34" charset="0"/>
              </a:rPr>
              <a:t>Pedestal bowl</a:t>
            </a:r>
          </a:p>
          <a:p>
            <a:pPr marL="915988" indent="-411163"/>
            <a:r>
              <a:rPr lang="en-CA" sz="1800" dirty="0">
                <a:latin typeface="Berlin Sans FB" pitchFamily="34" charset="0"/>
              </a:rPr>
              <a:t>Driftwood &amp; epoxy</a:t>
            </a:r>
          </a:p>
          <a:p>
            <a:pPr marL="915988" indent="-411163"/>
            <a:r>
              <a:rPr lang="en-CA" sz="1800" dirty="0">
                <a:latin typeface="Berlin Sans FB" pitchFamily="34" charset="0"/>
              </a:rPr>
              <a:t>Wax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</a:t>
            </a: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Gary Kirkwood</a:t>
            </a:r>
          </a:p>
        </p:txBody>
      </p:sp>
      <p:pic>
        <p:nvPicPr>
          <p:cNvPr id="10242" name="Picture 2" descr="C:\Users\Maurice\Documents\F-Woodturning-GHWG\GHWG 2021 Spring Competition\2021 Spring competition-named entries\IL-4 Gary Ki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2699004" cy="3200400"/>
          </a:xfrm>
          <a:prstGeom prst="rect">
            <a:avLst/>
          </a:prstGeom>
          <a:noFill/>
        </p:spPr>
      </p:pic>
      <p:pic>
        <p:nvPicPr>
          <p:cNvPr id="6" name="Picture 3" descr="C:\Users\Maurice\Documents\F-Woodturning-GHWG\GHWG 2021 Spring Competition\2021 Spring competition-named entries\Gary Kirkw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6816" y="2182368"/>
            <a:ext cx="1472184" cy="231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sz="1800" dirty="0">
              <a:latin typeface="Berlin Sans FB" pitchFamily="34" charset="0"/>
            </a:endParaRPr>
          </a:p>
          <a:p>
            <a:pPr marL="915988" indent="-411163"/>
            <a:r>
              <a:rPr lang="en-CA" sz="1900" dirty="0">
                <a:latin typeface="Berlin Sans FB" pitchFamily="34" charset="0"/>
              </a:rPr>
              <a:t>“First Time”</a:t>
            </a:r>
          </a:p>
          <a:p>
            <a:pPr marL="915988" indent="-411163"/>
            <a:r>
              <a:rPr lang="en-CA" sz="1900" dirty="0">
                <a:latin typeface="Berlin Sans FB" pitchFamily="34" charset="0"/>
              </a:rPr>
              <a:t>Live edge bowl</a:t>
            </a:r>
          </a:p>
          <a:p>
            <a:pPr marL="915988" indent="-411163"/>
            <a:r>
              <a:rPr lang="en-CA" sz="1900" dirty="0">
                <a:latin typeface="Berlin Sans FB" pitchFamily="34" charset="0"/>
              </a:rPr>
              <a:t>Black walnut</a:t>
            </a:r>
          </a:p>
          <a:p>
            <a:pPr marL="915988" indent="-411163"/>
            <a:r>
              <a:rPr lang="en-CA" sz="1900" dirty="0">
                <a:latin typeface="Berlin Sans FB" pitchFamily="34" charset="0"/>
              </a:rPr>
              <a:t>Clear shellac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    </a:t>
            </a: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     John Pegg</a:t>
            </a:r>
          </a:p>
        </p:txBody>
      </p:sp>
      <p:pic>
        <p:nvPicPr>
          <p:cNvPr id="11266" name="Picture 2" descr="C:\Users\Maurice\Documents\F-Woodturning-GHWG\GHWG 2021 Spring Competition\2021 Spring competition-named entries\IL-1 John Pe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267200" cy="3200400"/>
          </a:xfrm>
          <a:prstGeom prst="rect">
            <a:avLst/>
          </a:prstGeom>
          <a:noFill/>
        </p:spPr>
      </p:pic>
      <p:pic>
        <p:nvPicPr>
          <p:cNvPr id="1026" name="Picture 2" descr="C:\Users\Maurice\Documents\F-Woodturning-GHWG\GHWG 2021 Spring Competition\2021 Spring competition-named entries\John Pe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1872574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229600" cy="1828800"/>
          </a:xfrm>
        </p:spPr>
        <p:txBody>
          <a:bodyPr/>
          <a:lstStyle/>
          <a:p>
            <a:r>
              <a:rPr lang="en-CA" dirty="0"/>
              <a:t>OPEN SMALL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Nb</a:t>
            </a:r>
            <a:r>
              <a:rPr lang="en-CA" dirty="0"/>
              <a:t> of Entries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>
                <a:latin typeface="Berlin Sans FB" pitchFamily="34" charset="0"/>
              </a:rPr>
              <a:t>We received a total of 52 entries from 28 members:</a:t>
            </a:r>
          </a:p>
          <a:p>
            <a:pPr>
              <a:buNone/>
            </a:pPr>
            <a:endParaRPr lang="en-CA" dirty="0">
              <a:latin typeface="Berlin Sans FB" pitchFamily="34" charset="0"/>
            </a:endParaRPr>
          </a:p>
          <a:p>
            <a:pPr marL="1776413" indent="-411163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Novice Small		 6</a:t>
            </a:r>
          </a:p>
          <a:p>
            <a:pPr marL="1776413" indent="-411163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Novice Large		 6</a:t>
            </a:r>
          </a:p>
          <a:p>
            <a:pPr marL="1776413" indent="-411163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Intermediate Small	 2</a:t>
            </a:r>
          </a:p>
          <a:p>
            <a:pPr marL="1776413" indent="-411163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Intermediate Large 	 5</a:t>
            </a:r>
          </a:p>
          <a:p>
            <a:pPr marL="1776413" indent="-411163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Open Small			 6</a:t>
            </a:r>
          </a:p>
          <a:p>
            <a:pPr marL="1776413" indent="-411163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Open Large			21</a:t>
            </a:r>
          </a:p>
          <a:p>
            <a:pPr marL="1776413" indent="-411163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Segmented			 6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sz="1800" dirty="0">
                <a:latin typeface="Berlin Sans FB" pitchFamily="34" charset="0"/>
              </a:rPr>
              <a:t>Desk clock</a:t>
            </a:r>
          </a:p>
          <a:p>
            <a:r>
              <a:rPr lang="en-CA" sz="1800" dirty="0">
                <a:latin typeface="Berlin Sans FB" pitchFamily="34" charset="0"/>
              </a:rPr>
              <a:t>Koa</a:t>
            </a:r>
          </a:p>
          <a:p>
            <a:r>
              <a:rPr lang="en-CA" sz="1800" dirty="0">
                <a:latin typeface="Berlin Sans FB" pitchFamily="34" charset="0"/>
              </a:rPr>
              <a:t>Hampshire Sheen</a:t>
            </a:r>
          </a:p>
        </p:txBody>
      </p:sp>
      <p:pic>
        <p:nvPicPr>
          <p:cNvPr id="12290" name="Picture 2" descr="C:\Users\Maurice\Documents\F-Woodturning-GHWG\GHWG 2021 Spring Competition\2021 Spring competition-named entries\OS-2 Keith Robin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267200" cy="3200400"/>
          </a:xfrm>
          <a:prstGeom prst="rect">
            <a:avLst/>
          </a:prstGeom>
          <a:noFill/>
        </p:spPr>
      </p:pic>
      <p:pic>
        <p:nvPicPr>
          <p:cNvPr id="7" name="Picture 3" descr="C:\Users\Maurice\Documents\F-Woodturning-GHWG\GHWG 2020 Spring Competition\2020 Spring Competition winners\Keith Robinson-H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05000"/>
            <a:ext cx="2105050" cy="228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86400" y="4648200"/>
            <a:ext cx="2707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>
                <a:latin typeface="Berlin Sans FB" pitchFamily="34" charset="0"/>
              </a:rPr>
              <a:t>Keith Robinson</a:t>
            </a:r>
            <a:endParaRPr lang="en-CA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>
            <a:normAutofit fontScale="92500" lnSpcReduction="20000"/>
          </a:bodyPr>
          <a:lstStyle/>
          <a:p>
            <a:endParaRPr lang="en-CA" sz="2800" dirty="0">
              <a:latin typeface="Berlin Sans FB" pitchFamily="34" charset="0"/>
            </a:endParaRPr>
          </a:p>
          <a:p>
            <a:endParaRPr lang="en-CA" sz="2800" dirty="0">
              <a:latin typeface="Berlin Sans FB" pitchFamily="34" charset="0"/>
            </a:endParaRPr>
          </a:p>
          <a:p>
            <a:endParaRPr lang="en-CA" sz="2800" dirty="0">
              <a:latin typeface="Berlin Sans FB" pitchFamily="34" charset="0"/>
            </a:endParaRPr>
          </a:p>
          <a:p>
            <a:endParaRPr lang="en-CA" sz="2800" dirty="0">
              <a:latin typeface="Berlin Sans FB" pitchFamily="34" charset="0"/>
            </a:endParaRPr>
          </a:p>
          <a:p>
            <a:endParaRPr lang="en-CA" sz="2800" dirty="0">
              <a:latin typeface="Berlin Sans FB" pitchFamily="34" charset="0"/>
            </a:endParaRPr>
          </a:p>
          <a:p>
            <a:endParaRPr lang="en-CA" sz="2800" dirty="0">
              <a:latin typeface="Berlin Sans FB" pitchFamily="34" charset="0"/>
            </a:endParaRPr>
          </a:p>
          <a:p>
            <a:endParaRPr lang="en-CA" sz="2800" dirty="0">
              <a:latin typeface="Berlin Sans FB" pitchFamily="34" charset="0"/>
            </a:endParaRPr>
          </a:p>
          <a:p>
            <a:pPr>
              <a:buNone/>
            </a:pPr>
            <a:r>
              <a:rPr lang="en-CA" dirty="0"/>
              <a:t>      </a:t>
            </a:r>
            <a:r>
              <a:rPr lang="en-CA" sz="3500" dirty="0">
                <a:latin typeface="Berlin Sans FB" pitchFamily="34" charset="0"/>
              </a:rPr>
              <a:t>David Senecal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525963"/>
          </a:xfrm>
        </p:spPr>
        <p:txBody>
          <a:bodyPr>
            <a:normAutofit fontScale="92500" lnSpcReduction="20000"/>
          </a:bodyPr>
          <a:lstStyle/>
          <a:p>
            <a:endParaRPr lang="en-CA" sz="3200" dirty="0">
              <a:latin typeface="Berlin Sans FB" pitchFamily="34" charset="0"/>
            </a:endParaRPr>
          </a:p>
          <a:p>
            <a:endParaRPr lang="en-CA" sz="3200" dirty="0">
              <a:latin typeface="Berlin Sans FB" pitchFamily="34" charset="0"/>
            </a:endParaRPr>
          </a:p>
          <a:p>
            <a:endParaRPr lang="en-CA" sz="3200" dirty="0">
              <a:latin typeface="Berlin Sans FB" pitchFamily="34" charset="0"/>
            </a:endParaRPr>
          </a:p>
          <a:p>
            <a:endParaRPr lang="en-CA" sz="3200" dirty="0">
              <a:latin typeface="Berlin Sans FB" pitchFamily="34" charset="0"/>
            </a:endParaRPr>
          </a:p>
          <a:p>
            <a:endParaRPr lang="en-CA" sz="3200" dirty="0">
              <a:latin typeface="Berlin Sans FB" pitchFamily="34" charset="0"/>
            </a:endParaRPr>
          </a:p>
          <a:p>
            <a:endParaRPr lang="en-CA" sz="2000" dirty="0">
              <a:latin typeface="Berlin Sans FB" pitchFamily="34" charset="0"/>
            </a:endParaRPr>
          </a:p>
          <a:p>
            <a:endParaRPr lang="en-CA" sz="2000" dirty="0">
              <a:latin typeface="Berlin Sans FB" pitchFamily="34" charset="0"/>
            </a:endParaRPr>
          </a:p>
          <a:p>
            <a:endParaRPr lang="en-CA" sz="20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CA" sz="2000" dirty="0">
                <a:latin typeface="Berlin Sans FB" pitchFamily="34" charset="0"/>
              </a:rPr>
              <a:t>Pet cremation urn</a:t>
            </a:r>
          </a:p>
          <a:p>
            <a:pPr>
              <a:buFont typeface="Wingdings" pitchFamily="2" charset="2"/>
              <a:buChar char="v"/>
            </a:pPr>
            <a:r>
              <a:rPr lang="en-CA" sz="2000" dirty="0">
                <a:latin typeface="Berlin Sans FB" pitchFamily="34" charset="0"/>
              </a:rPr>
              <a:t>Red elm &amp; African blackwood</a:t>
            </a:r>
          </a:p>
          <a:p>
            <a:pPr>
              <a:buFont typeface="Wingdings" pitchFamily="2" charset="2"/>
              <a:buChar char="v"/>
            </a:pPr>
            <a:r>
              <a:rPr lang="en-CA" sz="2000" dirty="0">
                <a:latin typeface="Berlin Sans FB" pitchFamily="34" charset="0"/>
              </a:rPr>
              <a:t>Golden interference paints &amp; wipe-on poly</a:t>
            </a:r>
          </a:p>
        </p:txBody>
      </p:sp>
      <p:pic>
        <p:nvPicPr>
          <p:cNvPr id="13314" name="Picture 2" descr="C:\Users\Maurice\Documents\F-Woodturning-GHWG\GHWG 2021 Spring Competition\2021 Spring competition-named entries\OS-1 David Sene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2400300" cy="3200400"/>
          </a:xfrm>
          <a:prstGeom prst="rect">
            <a:avLst/>
          </a:prstGeom>
          <a:noFill/>
        </p:spPr>
      </p:pic>
      <p:pic>
        <p:nvPicPr>
          <p:cNvPr id="13315" name="Picture 3" descr="C:\Users\Maurice\Documents\F-Woodturning-GHWG\GHWG 2020 Spring Competition\2020 Spring Competition winners\David Senecal-H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28800"/>
            <a:ext cx="1585499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1st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Malcolm Cumming</a:t>
            </a:r>
          </a:p>
          <a:p>
            <a:endParaRPr lang="en-CA" sz="3200" dirty="0">
              <a:latin typeface="Berlin Sans FB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r>
              <a:rPr lang="en-CA" sz="1800" dirty="0">
                <a:latin typeface="Berlin Sans FB" pitchFamily="34" charset="0"/>
              </a:rPr>
              <a:t>Hollow form</a:t>
            </a:r>
          </a:p>
          <a:p>
            <a:r>
              <a:rPr lang="en-CA" sz="1800" dirty="0">
                <a:latin typeface="Berlin Sans FB" pitchFamily="34" charset="0"/>
              </a:rPr>
              <a:t>Maple</a:t>
            </a:r>
          </a:p>
          <a:p>
            <a:r>
              <a:rPr lang="en-CA" sz="1800" dirty="0">
                <a:latin typeface="Berlin Sans FB" pitchFamily="34" charset="0"/>
              </a:rPr>
              <a:t>Ink &amp; nitrocellulose lacquer</a:t>
            </a:r>
          </a:p>
          <a:p>
            <a:endParaRPr lang="en-CA" dirty="0"/>
          </a:p>
        </p:txBody>
      </p:sp>
      <p:pic>
        <p:nvPicPr>
          <p:cNvPr id="14338" name="Picture 2" descr="C:\Users\Maurice\Documents\F-Woodturning-GHWG\GHWG 2021 Spring Competition\2021 Spring competition-named entries\OS-4 Malcolm Cumm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2133600" cy="3200400"/>
          </a:xfrm>
          <a:prstGeom prst="rect">
            <a:avLst/>
          </a:prstGeom>
          <a:noFill/>
        </p:spPr>
      </p:pic>
      <p:pic>
        <p:nvPicPr>
          <p:cNvPr id="14339" name="Picture 3" descr="C:\Users\Maurice\Documents\F-Woodturning-GHWG\GHWG 2020 Spring Competition\2020 Spring Competition winners\Malcolm Cumm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81200"/>
            <a:ext cx="1662545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229600" cy="1828800"/>
          </a:xfrm>
        </p:spPr>
        <p:txBody>
          <a:bodyPr/>
          <a:lstStyle/>
          <a:p>
            <a:r>
              <a:rPr lang="en-CA" dirty="0"/>
              <a:t>OPEN LARGE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3rd (tie)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pPr marL="914400" indent="-457200"/>
            <a:r>
              <a:rPr lang="en-CA" sz="1900" dirty="0">
                <a:latin typeface="Berlin Sans FB" pitchFamily="34" charset="0"/>
              </a:rPr>
              <a:t>“Saturn bowl”</a:t>
            </a:r>
          </a:p>
          <a:p>
            <a:pPr marL="914400" indent="-457200"/>
            <a:r>
              <a:rPr lang="en-CA" sz="1900" dirty="0">
                <a:latin typeface="Berlin Sans FB" pitchFamily="34" charset="0"/>
              </a:rPr>
              <a:t>Bowl with wings</a:t>
            </a:r>
          </a:p>
          <a:p>
            <a:pPr marL="914400" indent="-457200"/>
            <a:r>
              <a:rPr lang="en-CA" sz="1900" dirty="0">
                <a:latin typeface="Berlin Sans FB" pitchFamily="34" charset="0"/>
              </a:rPr>
              <a:t>English walnut</a:t>
            </a:r>
          </a:p>
          <a:p>
            <a:pPr marL="914400" indent="-457200"/>
            <a:r>
              <a:rPr lang="en-CA" sz="1900" dirty="0">
                <a:latin typeface="Berlin Sans FB" pitchFamily="34" charset="0"/>
              </a:rPr>
              <a:t>Tung oil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     Don </a:t>
            </a:r>
            <a:r>
              <a:rPr lang="en-CA" sz="3200" dirty="0" err="1">
                <a:latin typeface="Berlin Sans FB" pitchFamily="34" charset="0"/>
              </a:rPr>
              <a:t>Svob</a:t>
            </a:r>
            <a:endParaRPr lang="en-CA" sz="3200" dirty="0">
              <a:latin typeface="Berlin Sans FB" pitchFamily="34" charset="0"/>
            </a:endParaRPr>
          </a:p>
        </p:txBody>
      </p:sp>
      <p:pic>
        <p:nvPicPr>
          <p:cNvPr id="15362" name="Picture 2" descr="C:\Users\Maurice\Documents\F-Woodturning-GHWG\GHWG 2021 Spring Competition\2021 Spring competition-named entries\OL-2 Don Svo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2400300" cy="3200400"/>
          </a:xfrm>
          <a:prstGeom prst="rect">
            <a:avLst/>
          </a:prstGeom>
          <a:noFill/>
        </p:spPr>
      </p:pic>
      <p:pic>
        <p:nvPicPr>
          <p:cNvPr id="15364" name="Picture 4" descr="C:\Users\Maurice\Documents\F-Woodturning-GHWG\GHWG 2021 Spring Competition\2021 Spring competition-named entries\Don Svo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828800"/>
            <a:ext cx="1517073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3rd (tie)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915988" indent="-411163"/>
            <a:r>
              <a:rPr lang="en-CA" sz="1800" dirty="0">
                <a:latin typeface="Berlin Sans FB" pitchFamily="34" charset="0"/>
              </a:rPr>
              <a:t>“The Roman Ionic Clock”</a:t>
            </a:r>
          </a:p>
          <a:p>
            <a:pPr marL="915988" indent="-411163"/>
            <a:r>
              <a:rPr lang="en-CA" sz="1800" dirty="0">
                <a:latin typeface="Berlin Sans FB" pitchFamily="34" charset="0"/>
              </a:rPr>
              <a:t>Mantle clock</a:t>
            </a:r>
          </a:p>
          <a:p>
            <a:pPr marL="915988" indent="-411163"/>
            <a:r>
              <a:rPr lang="en-CA" sz="1800" dirty="0">
                <a:latin typeface="Berlin Sans FB" pitchFamily="34" charset="0"/>
              </a:rPr>
              <a:t>Maple</a:t>
            </a:r>
          </a:p>
          <a:p>
            <a:pPr marL="915988" indent="-411163"/>
            <a:r>
              <a:rPr lang="en-CA" sz="1800" dirty="0">
                <a:latin typeface="Berlin Sans FB" pitchFamily="34" charset="0"/>
              </a:rPr>
              <a:t>Hampshire Sheen</a:t>
            </a:r>
          </a:p>
        </p:txBody>
      </p:sp>
      <p:pic>
        <p:nvPicPr>
          <p:cNvPr id="16386" name="Picture 2" descr="C:\Users\Maurice\Documents\F-Woodturning-GHWG\GHWG 2021 Spring Competition\2021 Spring competition-named entries\OL-7 Keith Robin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3047999" cy="22860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  Keith Robinson</a:t>
            </a:r>
          </a:p>
        </p:txBody>
      </p:sp>
      <p:pic>
        <p:nvPicPr>
          <p:cNvPr id="9" name="Picture 3" descr="C:\Users\Maurice\Documents\F-Woodturning-GHWG\GHWG 2020 Spring Competition\2020 Spring Competition winners\Keith Robinson-H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133600"/>
            <a:ext cx="210505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2nd</a:t>
            </a:r>
            <a:br>
              <a:rPr lang="en-CA" dirty="0"/>
            </a:b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  Maurice Solar</a:t>
            </a:r>
          </a:p>
          <a:p>
            <a:endParaRPr lang="en-CA" sz="3200" dirty="0"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r>
              <a:rPr lang="en-CA" sz="1800" dirty="0">
                <a:latin typeface="Berlin Sans FB" pitchFamily="34" charset="0"/>
              </a:rPr>
              <a:t>“A Swarm of Locust”</a:t>
            </a:r>
          </a:p>
          <a:p>
            <a:r>
              <a:rPr lang="en-CA" sz="1800" dirty="0">
                <a:latin typeface="Berlin Sans FB" pitchFamily="34" charset="0"/>
              </a:rPr>
              <a:t>Hollow form</a:t>
            </a:r>
          </a:p>
          <a:p>
            <a:r>
              <a:rPr lang="en-CA" sz="1800" dirty="0">
                <a:latin typeface="Berlin Sans FB" pitchFamily="34" charset="0"/>
              </a:rPr>
              <a:t>Honey locust &amp; epoxy</a:t>
            </a:r>
          </a:p>
          <a:p>
            <a:r>
              <a:rPr lang="en-CA" sz="1800" dirty="0">
                <a:latin typeface="Berlin Sans FB" pitchFamily="34" charset="0"/>
              </a:rPr>
              <a:t>Mylands High Build Friction Polish, buffed</a:t>
            </a:r>
          </a:p>
          <a:p>
            <a:endParaRPr lang="en-CA" sz="1800" dirty="0">
              <a:latin typeface="Berlin Sans FB" pitchFamily="34" charset="0"/>
            </a:endParaRPr>
          </a:p>
        </p:txBody>
      </p:sp>
      <p:pic>
        <p:nvPicPr>
          <p:cNvPr id="7" name="Picture 2" descr="C:\Users\Maurice\Documents\F-Woodturning-GHWG\GHWG 2021 Spring Competition\2021 Spring competition-anonymous entries\OL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600200"/>
            <a:ext cx="3006246" cy="2743200"/>
          </a:xfrm>
          <a:prstGeom prst="rect">
            <a:avLst/>
          </a:prstGeom>
          <a:noFill/>
        </p:spPr>
      </p:pic>
      <p:pic>
        <p:nvPicPr>
          <p:cNvPr id="17410" name="Picture 2" descr="C:\Users\Maurice\Documents\F-Woodturning-GHWG\GHWG 2020 Spring Competition\2020 Spring Competition winners\Maurice Solar-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057400"/>
            <a:ext cx="1524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sz="1800" dirty="0">
              <a:latin typeface="Berlin Sans FB" pitchFamily="34" charset="0"/>
            </a:endParaRPr>
          </a:p>
          <a:p>
            <a:pPr marL="914400" indent="-457200"/>
            <a:r>
              <a:rPr lang="en-CA" sz="1800" dirty="0">
                <a:latin typeface="Berlin Sans FB" pitchFamily="34" charset="0"/>
              </a:rPr>
              <a:t>“Overflowing”</a:t>
            </a:r>
          </a:p>
          <a:p>
            <a:pPr marL="914400" indent="-457200"/>
            <a:r>
              <a:rPr lang="en-CA" sz="1800" dirty="0">
                <a:latin typeface="Berlin Sans FB" pitchFamily="34" charset="0"/>
              </a:rPr>
              <a:t>Box with finial</a:t>
            </a:r>
          </a:p>
          <a:p>
            <a:pPr marL="914400" indent="-457200"/>
            <a:r>
              <a:rPr lang="en-CA" sz="1800" dirty="0">
                <a:latin typeface="Berlin Sans FB" pitchFamily="34" charset="0"/>
              </a:rPr>
              <a:t>Ash burl</a:t>
            </a:r>
          </a:p>
          <a:p>
            <a:pPr marL="914400" indent="-457200"/>
            <a:r>
              <a:rPr lang="en-CA" sz="1800" dirty="0">
                <a:latin typeface="Berlin Sans FB" pitchFamily="34" charset="0"/>
              </a:rPr>
              <a:t>Semi-gloss </a:t>
            </a:r>
            <a:r>
              <a:rPr lang="en-CA" sz="1800" dirty="0" err="1">
                <a:latin typeface="Berlin Sans FB" pitchFamily="34" charset="0"/>
              </a:rPr>
              <a:t>Minwax</a:t>
            </a:r>
            <a:endParaRPr lang="en-CA" sz="1800" dirty="0">
              <a:latin typeface="Berlin Sans FB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Charles Jordan</a:t>
            </a:r>
          </a:p>
        </p:txBody>
      </p:sp>
      <p:pic>
        <p:nvPicPr>
          <p:cNvPr id="18434" name="Picture 2" descr="C:\Users\Maurice\Documents\F-Woodturning-GHWG\GHWG 2021 Spring Competition\2021 Spring competition-named entries\OL-10 Charles Jord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2544318" cy="3200400"/>
          </a:xfrm>
          <a:prstGeom prst="rect">
            <a:avLst/>
          </a:prstGeom>
          <a:noFill/>
        </p:spPr>
      </p:pic>
      <p:pic>
        <p:nvPicPr>
          <p:cNvPr id="18435" name="Picture 3" descr="C:\Users\Maurice\Documents\F-Woodturning-GHWG\GHWG 2021 Spring Competition\2021 Spring competition-named entries\Charles Jord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905000"/>
            <a:ext cx="1579418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229600" cy="1828800"/>
          </a:xfrm>
        </p:spPr>
        <p:txBody>
          <a:bodyPr/>
          <a:lstStyle/>
          <a:p>
            <a:r>
              <a:rPr lang="en-CA" dirty="0"/>
              <a:t>SEGMENTED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3rd</a:t>
            </a:r>
          </a:p>
        </p:txBody>
      </p:sp>
      <p:pic>
        <p:nvPicPr>
          <p:cNvPr id="2052" name="Picture 4" descr="C:\Users\Maurice\Documents\F-Woodturning-GHWG\GHWG 2021 Spring Competition\2021 Spring competition-anonymous entries\S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143000" y="1371600"/>
            <a:ext cx="2133600" cy="3200400"/>
          </a:xfrm>
          <a:prstGeom prst="rect">
            <a:avLst/>
          </a:prstGeom>
          <a:noFill/>
        </p:spPr>
      </p:pic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     Gerry Bell</a:t>
            </a:r>
          </a:p>
          <a:p>
            <a:endParaRPr lang="en-CA" sz="3200" dirty="0"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4724400"/>
            <a:ext cx="37338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CA" dirty="0">
                <a:solidFill>
                  <a:prstClr val="white"/>
                </a:solidFill>
                <a:latin typeface="Berlin Sans FB" pitchFamily="34" charset="0"/>
              </a:rPr>
              <a:t>“Spiral basket illusion”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CA" dirty="0">
                <a:solidFill>
                  <a:prstClr val="white"/>
                </a:solidFill>
                <a:latin typeface="Berlin Sans FB" pitchFamily="34" charset="0"/>
              </a:rPr>
              <a:t>Vase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CA" dirty="0">
                <a:solidFill>
                  <a:prstClr val="white"/>
                </a:solidFill>
                <a:latin typeface="Berlin Sans FB" pitchFamily="34" charset="0"/>
              </a:rPr>
              <a:t>Poplar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CA" dirty="0">
                <a:solidFill>
                  <a:prstClr val="white"/>
                </a:solidFill>
                <a:latin typeface="Berlin Sans FB" pitchFamily="34" charset="0"/>
              </a:rPr>
              <a:t>Pyrography, </a:t>
            </a:r>
            <a:r>
              <a:rPr lang="en-CA" dirty="0" err="1">
                <a:solidFill>
                  <a:prstClr val="white"/>
                </a:solidFill>
                <a:latin typeface="Berlin Sans FB" pitchFamily="34" charset="0"/>
              </a:rPr>
              <a:t>Staedtler</a:t>
            </a:r>
            <a:r>
              <a:rPr lang="en-CA" dirty="0">
                <a:solidFill>
                  <a:prstClr val="white"/>
                </a:solidFill>
                <a:latin typeface="Berlin Sans FB" pitchFamily="34" charset="0"/>
              </a:rPr>
              <a:t> makers, wipe-on poly</a:t>
            </a:r>
          </a:p>
        </p:txBody>
      </p:sp>
      <p:pic>
        <p:nvPicPr>
          <p:cNvPr id="19460" name="Picture 4" descr="C:\Users\Maurice\Documents\F-Woodturning-GHWG\GHWG 2021 Spring Competition\2021 Spring competition-named entries\Gerry B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981200"/>
            <a:ext cx="16002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Nb</a:t>
            </a:r>
            <a:r>
              <a:rPr lang="en-CA" dirty="0"/>
              <a:t> of Votes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4709160"/>
          </a:xfrm>
        </p:spPr>
        <p:txBody>
          <a:bodyPr>
            <a:normAutofit/>
          </a:bodyPr>
          <a:lstStyle/>
          <a:p>
            <a:pPr marL="411163" indent="-7938">
              <a:buNone/>
            </a:pPr>
            <a:endParaRPr lang="en-CA" dirty="0">
              <a:latin typeface="Berlin Sans FB" pitchFamily="34" charset="0"/>
            </a:endParaRPr>
          </a:p>
          <a:p>
            <a:pPr marL="7938" indent="-7938" algn="ctr">
              <a:buNone/>
            </a:pPr>
            <a:r>
              <a:rPr lang="en-CA" dirty="0">
                <a:latin typeface="Berlin Sans FB" pitchFamily="34" charset="0"/>
              </a:rPr>
              <a:t>A total of 47 members voted but there were from 1 to 4 abstentions in some categories.</a:t>
            </a:r>
          </a:p>
          <a:p>
            <a:pPr marL="7938" indent="-7938" algn="ctr">
              <a:buNone/>
            </a:pPr>
            <a:endParaRPr lang="en-CA" dirty="0">
              <a:latin typeface="Berlin Sans FB" pitchFamily="34" charset="0"/>
            </a:endParaRPr>
          </a:p>
          <a:p>
            <a:pPr marL="7938" indent="-7938" algn="ctr">
              <a:buNone/>
            </a:pPr>
            <a:r>
              <a:rPr lang="en-CA" sz="2400" dirty="0">
                <a:latin typeface="Berlin Sans FB" pitchFamily="34" charset="0"/>
              </a:rPr>
              <a:t>Winners for whom there are no picture are invited to send one to mal4.ms.ghwg@gmail.com.</a:t>
            </a:r>
          </a:p>
          <a:p>
            <a:pPr marL="7938" indent="-7938" algn="ctr">
              <a:buNone/>
            </a:pPr>
            <a:r>
              <a:rPr lang="en-CA" sz="2400" dirty="0">
                <a:latin typeface="Berlin Sans FB" pitchFamily="34" charset="0"/>
              </a:rPr>
              <a:t>Some pictures were copied from the GHWG website and are blurry.  These winners are also invited to send new ones to the same address.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r>
              <a:rPr lang="en-CA" sz="1800" dirty="0">
                <a:latin typeface="Berlin Sans FB" pitchFamily="34" charset="0"/>
              </a:rPr>
              <a:t>Hollow vessel</a:t>
            </a:r>
          </a:p>
          <a:p>
            <a:r>
              <a:rPr lang="en-CA" sz="1800" dirty="0">
                <a:latin typeface="Berlin Sans FB" pitchFamily="34" charset="0"/>
              </a:rPr>
              <a:t>Teak</a:t>
            </a:r>
          </a:p>
          <a:p>
            <a:r>
              <a:rPr lang="en-CA" sz="1800" dirty="0">
                <a:latin typeface="Berlin Sans FB" pitchFamily="34" charset="0"/>
              </a:rPr>
              <a:t>Walnut oil</a:t>
            </a:r>
          </a:p>
        </p:txBody>
      </p:sp>
      <p:pic>
        <p:nvPicPr>
          <p:cNvPr id="7" name="Picture 2" descr="C:\Users\Maurice\Documents\F-Woodturning-GHWG\GHWG 2021 Spring Competition\2021 Spring competition-named entries\S-1 John Be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24862" y="-12923838"/>
            <a:ext cx="2445093" cy="3200400"/>
          </a:xfrm>
          <a:prstGeom prst="rect">
            <a:avLst/>
          </a:prstGeom>
          <a:noFill/>
        </p:spPr>
      </p:pic>
      <p:pic>
        <p:nvPicPr>
          <p:cNvPr id="9" name="Picture 2" descr="C:\Users\Maurice\Documents\F-Woodturning-GHWG\GHWG 2021 Spring Competition\2021 Spring competition-named entries\S-1 John Bend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2445093" cy="3200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715000" y="4038600"/>
            <a:ext cx="2257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>
                <a:latin typeface="Berlin Sans FB" pitchFamily="34" charset="0"/>
              </a:rPr>
              <a:t>John Bender</a:t>
            </a:r>
            <a:endParaRPr lang="en-CA" sz="3200" dirty="0"/>
          </a:p>
        </p:txBody>
      </p:sp>
      <p:pic>
        <p:nvPicPr>
          <p:cNvPr id="1026" name="Picture 2" descr="C:\Users\Maurice\Documents\F-Woodturning-GHWG\GHWG 2021 Spring Competition\2021 Spring competition-named entries\John B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180179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Maurice Solar</a:t>
            </a:r>
          </a:p>
          <a:p>
            <a:endParaRPr lang="en-CA" sz="32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</p:txBody>
      </p:sp>
      <p:pic>
        <p:nvPicPr>
          <p:cNvPr id="1028" name="Picture 4" descr="C:\Users\Maurice\Documents\F-Woodturning-GHWG\GHWG 2021 Spring Competition\2021 Spring competition-anonymous entries\S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2704338" cy="32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4953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“Let’s be Polite”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Vase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Toasted maples, mahogany &amp; sycamore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CA" dirty="0">
                <a:latin typeface="Berlin Sans FB" pitchFamily="34" charset="0"/>
              </a:rPr>
              <a:t>Mylands High Build Friction Polish, buffed</a:t>
            </a:r>
            <a:endParaRPr lang="en-CA" dirty="0"/>
          </a:p>
        </p:txBody>
      </p:sp>
      <p:pic>
        <p:nvPicPr>
          <p:cNvPr id="21506" name="Picture 2" descr="C:\Users\Maurice\Pictures\1-Good Pictures of us\2008-by Ilia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800" y="2017713"/>
            <a:ext cx="1920054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686800" cy="1828800"/>
          </a:xfrm>
        </p:spPr>
        <p:txBody>
          <a:bodyPr/>
          <a:lstStyle/>
          <a:p>
            <a:pPr algn="ctr"/>
            <a:r>
              <a:rPr lang="en-CA" dirty="0"/>
              <a:t>MOST PROMISING NOVICE</a:t>
            </a:r>
          </a:p>
        </p:txBody>
      </p:sp>
      <p:pic>
        <p:nvPicPr>
          <p:cNvPr id="3" name="drum-roll-sound-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715000"/>
            <a:ext cx="8229600" cy="1143000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sz="1800" dirty="0">
                <a:latin typeface="Berlin Sans FB" pitchFamily="34" charset="0"/>
              </a:rPr>
              <a:t>“Chatoyance Starburst”</a:t>
            </a:r>
          </a:p>
          <a:p>
            <a:r>
              <a:rPr lang="en-CA" sz="1800" dirty="0">
                <a:latin typeface="Berlin Sans FB" pitchFamily="34" charset="0"/>
              </a:rPr>
              <a:t>Bowl</a:t>
            </a:r>
          </a:p>
          <a:p>
            <a:r>
              <a:rPr lang="en-CA" sz="1800" dirty="0">
                <a:latin typeface="Berlin Sans FB" pitchFamily="34" charset="0"/>
              </a:rPr>
              <a:t>Partially quilted maple</a:t>
            </a:r>
          </a:p>
          <a:p>
            <a:r>
              <a:rPr lang="en-CA" sz="1800" dirty="0" err="1">
                <a:latin typeface="Berlin Sans FB" pitchFamily="34" charset="0"/>
              </a:rPr>
              <a:t>Odie’s</a:t>
            </a:r>
            <a:r>
              <a:rPr lang="en-CA" sz="1800" dirty="0">
                <a:latin typeface="Berlin Sans FB" pitchFamily="34" charset="0"/>
              </a:rPr>
              <a:t> oil and butter</a:t>
            </a:r>
          </a:p>
          <a:p>
            <a:pPr>
              <a:buNone/>
            </a:pPr>
            <a:endParaRPr lang="en-CA" sz="1800" dirty="0">
              <a:latin typeface="Berlin Sans FB" pitchFamily="34" charset="0"/>
            </a:endParaRPr>
          </a:p>
        </p:txBody>
      </p:sp>
      <p:pic>
        <p:nvPicPr>
          <p:cNvPr id="6146" name="Picture 2" descr="C:\Users\Maurice\Documents\F-Woodturning-GHWG\GHWG 2021 Spring Competition\2021 Spring competition-named entries\NL-2 Scott Tip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649990" cy="22860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 </a:t>
            </a: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Scott Tipping</a:t>
            </a:r>
          </a:p>
        </p:txBody>
      </p:sp>
      <p:pic>
        <p:nvPicPr>
          <p:cNvPr id="10" name="Picture 9" descr="C:\Users\Maurice\AppData\Local\Microsoft\Windows\INetCache\Content.Word\20190717_193225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686800" cy="1828800"/>
          </a:xfrm>
        </p:spPr>
        <p:txBody>
          <a:bodyPr/>
          <a:lstStyle/>
          <a:p>
            <a:pPr algn="ctr"/>
            <a:r>
              <a:rPr lang="en-CA" dirty="0"/>
              <a:t>BEST IN SHOW</a:t>
            </a:r>
          </a:p>
        </p:txBody>
      </p:sp>
      <p:pic>
        <p:nvPicPr>
          <p:cNvPr id="3" name="drum-roll-sound-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867400"/>
            <a:ext cx="8229600" cy="1143000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  Maurice Solar</a:t>
            </a:r>
          </a:p>
          <a:p>
            <a:endParaRPr lang="en-CA" sz="3200" dirty="0"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525963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sz="1800" dirty="0">
              <a:latin typeface="Berlin Sans FB" pitchFamily="34" charset="0"/>
            </a:endParaRPr>
          </a:p>
          <a:p>
            <a:r>
              <a:rPr lang="en-CA" sz="1800" dirty="0">
                <a:latin typeface="Berlin Sans FB" pitchFamily="34" charset="0"/>
              </a:rPr>
              <a:t>“A Swarm of Locust”</a:t>
            </a:r>
          </a:p>
          <a:p>
            <a:r>
              <a:rPr lang="en-CA" sz="1800" dirty="0">
                <a:latin typeface="Berlin Sans FB" pitchFamily="34" charset="0"/>
              </a:rPr>
              <a:t>Hollow form</a:t>
            </a:r>
          </a:p>
          <a:p>
            <a:r>
              <a:rPr lang="en-CA" sz="1800" dirty="0">
                <a:latin typeface="Berlin Sans FB" pitchFamily="34" charset="0"/>
              </a:rPr>
              <a:t>Honey locust &amp; epoxy</a:t>
            </a:r>
          </a:p>
          <a:p>
            <a:r>
              <a:rPr lang="en-CA" sz="1800" dirty="0">
                <a:latin typeface="Berlin Sans FB" pitchFamily="34" charset="0"/>
              </a:rPr>
              <a:t>Mylands High Build Friction Polish, buffed</a:t>
            </a:r>
          </a:p>
          <a:p>
            <a:endParaRPr lang="en-CA" sz="1800" dirty="0">
              <a:latin typeface="Berlin Sans FB" pitchFamily="34" charset="0"/>
            </a:endParaRPr>
          </a:p>
        </p:txBody>
      </p:sp>
      <p:pic>
        <p:nvPicPr>
          <p:cNvPr id="7" name="Picture 2" descr="C:\Users\Maurice\Documents\F-Woodturning-GHWG\GHWG 2021 Spring Competition\2021 Spring competition-anonymous entries\OL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914400"/>
            <a:ext cx="3006246" cy="2743200"/>
          </a:xfrm>
          <a:prstGeom prst="rect">
            <a:avLst/>
          </a:prstGeom>
          <a:noFill/>
        </p:spPr>
      </p:pic>
      <p:pic>
        <p:nvPicPr>
          <p:cNvPr id="17410" name="Picture 2" descr="C:\Users\Maurice\Documents\F-Woodturning-GHWG\GHWG 2020 Spring Competition\2020 Spring Competition winners\Maurice Solar-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95400"/>
            <a:ext cx="1524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229600" cy="1828800"/>
          </a:xfrm>
        </p:spPr>
        <p:txBody>
          <a:bodyPr/>
          <a:lstStyle/>
          <a:p>
            <a:r>
              <a:rPr lang="en-CA" dirty="0"/>
              <a:t>Novice SMALL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CA" sz="1800" dirty="0">
                <a:latin typeface="Berlin Sans FB" pitchFamily="34" charset="0"/>
              </a:rPr>
              <a:t>Box with finial</a:t>
            </a:r>
          </a:p>
          <a:p>
            <a:pPr>
              <a:buFont typeface="Wingdings" pitchFamily="2" charset="2"/>
              <a:buChar char="v"/>
            </a:pPr>
            <a:r>
              <a:rPr lang="en-CA" sz="1800" dirty="0">
                <a:latin typeface="Berlin Sans FB" pitchFamily="34" charset="0"/>
              </a:rPr>
              <a:t>Walnut with Ambrosia maple lid</a:t>
            </a:r>
          </a:p>
          <a:p>
            <a:pPr>
              <a:buFont typeface="Wingdings" pitchFamily="2" charset="2"/>
              <a:buChar char="v"/>
            </a:pPr>
            <a:r>
              <a:rPr lang="en-CA" sz="1800" dirty="0">
                <a:latin typeface="Berlin Sans FB" pitchFamily="34" charset="0"/>
              </a:rPr>
              <a:t>Tung oil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  Gary Morphet</a:t>
            </a: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</p:txBody>
      </p:sp>
      <p:pic>
        <p:nvPicPr>
          <p:cNvPr id="1027" name="Picture 3" descr="C:\Users\Maurice\Documents\F-Woodturning-GHWG\GHWG 2021 Spring Competition\2021 Spring competition-named entries\NS-5 Gary Morp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2138934" cy="3200400"/>
          </a:xfrm>
          <a:prstGeom prst="rect">
            <a:avLst/>
          </a:prstGeom>
          <a:noFill/>
        </p:spPr>
      </p:pic>
      <p:pic>
        <p:nvPicPr>
          <p:cNvPr id="1028" name="Picture 4" descr="C:\Users\Maurice\Documents\F-Woodturning-GHWG\GHWG 2021 Spring Competition\2021 Spring competition-named entries\Gary Morph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905000"/>
            <a:ext cx="1454727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CA" sz="1800" dirty="0"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CA" sz="1800" dirty="0">
                <a:latin typeface="Berlin Sans FB" pitchFamily="34" charset="0"/>
              </a:rPr>
              <a:t>Bowl</a:t>
            </a:r>
          </a:p>
          <a:p>
            <a:pPr>
              <a:buFont typeface="Wingdings" pitchFamily="2" charset="2"/>
              <a:buChar char="v"/>
            </a:pPr>
            <a:r>
              <a:rPr lang="en-CA" sz="1800" dirty="0">
                <a:latin typeface="Berlin Sans FB" pitchFamily="34" charset="0"/>
              </a:rPr>
              <a:t>Manitoba maple burl</a:t>
            </a:r>
          </a:p>
          <a:p>
            <a:pPr>
              <a:buFont typeface="Wingdings" pitchFamily="2" charset="2"/>
              <a:buChar char="v"/>
            </a:pPr>
            <a:r>
              <a:rPr lang="en-CA" sz="1800" dirty="0">
                <a:latin typeface="Berlin Sans FB" pitchFamily="34" charset="0"/>
              </a:rPr>
              <a:t>Hampshire Sheen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Suzanne Wood</a:t>
            </a:r>
          </a:p>
        </p:txBody>
      </p:sp>
      <p:pic>
        <p:nvPicPr>
          <p:cNvPr id="2050" name="Picture 2" descr="C:\Users\Maurice\Documents\F-Woodturning-GHWG\GHWG 2021 Spring Competition\2021 Spring competition-named entries\NS-6 Suzanne 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856482" cy="3200400"/>
          </a:xfrm>
          <a:prstGeom prst="rect">
            <a:avLst/>
          </a:prstGeom>
          <a:noFill/>
        </p:spPr>
      </p:pic>
      <p:pic>
        <p:nvPicPr>
          <p:cNvPr id="2051" name="Picture 3" descr="C:\Users\Maurice\Documents\F-Woodturning-GHWG\GHWG 2020 Spring Competition\2020 Spring Competition winners\Suzanne Wood-H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2157685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915988" indent="-458788"/>
            <a:r>
              <a:rPr lang="en-CA" sz="1800" dirty="0">
                <a:latin typeface="Berlin Sans FB" pitchFamily="34" charset="0"/>
              </a:rPr>
              <a:t>Lidded box</a:t>
            </a:r>
          </a:p>
          <a:p>
            <a:pPr marL="915988" indent="-458788"/>
            <a:r>
              <a:rPr lang="en-CA" sz="1800" dirty="0">
                <a:latin typeface="Berlin Sans FB" pitchFamily="34" charset="0"/>
              </a:rPr>
              <a:t>Walnut</a:t>
            </a:r>
          </a:p>
          <a:p>
            <a:pPr marL="915988" indent="-458788"/>
            <a:r>
              <a:rPr lang="en-CA" sz="1800" dirty="0" err="1">
                <a:latin typeface="Berlin Sans FB" pitchFamily="34" charset="0"/>
              </a:rPr>
              <a:t>Shellawax</a:t>
            </a:r>
            <a:endParaRPr lang="en-CA" sz="1800" dirty="0">
              <a:latin typeface="Berlin Sans FB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   Scott Tipping</a:t>
            </a:r>
          </a:p>
        </p:txBody>
      </p:sp>
      <p:pic>
        <p:nvPicPr>
          <p:cNvPr id="3074" name="Picture 2" descr="C:\Users\Maurice\Documents\F-Woodturning-GHWG\GHWG 2021 Spring Competition\2021 Spring competition-named entries\NS-4 Scott Tip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885625" cy="2286000"/>
          </a:xfrm>
          <a:prstGeom prst="rect">
            <a:avLst/>
          </a:prstGeom>
          <a:noFill/>
        </p:spPr>
      </p:pic>
      <p:pic>
        <p:nvPicPr>
          <p:cNvPr id="9" name="Picture 8" descr="C:\Users\Maurice\AppData\Local\Microsoft\Windows\INetCache\Content.Word\20190717_193225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229600" cy="1828800"/>
          </a:xfrm>
        </p:spPr>
        <p:txBody>
          <a:bodyPr/>
          <a:lstStyle/>
          <a:p>
            <a:r>
              <a:rPr lang="en-CA" dirty="0"/>
              <a:t>Novice LARGE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endParaRPr lang="en-CA" sz="1800" dirty="0">
              <a:latin typeface="Berlin Sans FB" pitchFamily="34" charset="0"/>
            </a:endParaRPr>
          </a:p>
          <a:p>
            <a:pPr marL="915988" indent="-411163"/>
            <a:r>
              <a:rPr lang="en-CA" sz="1900" dirty="0">
                <a:latin typeface="Berlin Sans FB" pitchFamily="34" charset="0"/>
              </a:rPr>
              <a:t>“Wings”</a:t>
            </a:r>
          </a:p>
          <a:p>
            <a:pPr marL="915988" indent="-411163"/>
            <a:r>
              <a:rPr lang="en-CA" sz="1900" dirty="0">
                <a:latin typeface="Berlin Sans FB" pitchFamily="34" charset="0"/>
              </a:rPr>
              <a:t>Live edge bowl</a:t>
            </a:r>
          </a:p>
          <a:p>
            <a:pPr marL="915988" indent="-411163"/>
            <a:r>
              <a:rPr lang="en-CA" sz="1900" dirty="0">
                <a:latin typeface="Berlin Sans FB" pitchFamily="34" charset="0"/>
              </a:rPr>
              <a:t>Black walnut</a:t>
            </a:r>
          </a:p>
          <a:p>
            <a:pPr marL="915988" indent="-411163"/>
            <a:r>
              <a:rPr lang="en-CA" sz="1900" dirty="0" err="1">
                <a:latin typeface="Berlin Sans FB" pitchFamily="34" charset="0"/>
              </a:rPr>
              <a:t>Odie’s</a:t>
            </a:r>
            <a:r>
              <a:rPr lang="en-CA" sz="1900" dirty="0">
                <a:latin typeface="Berlin Sans FB" pitchFamily="34" charset="0"/>
              </a:rPr>
              <a:t> oil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endParaRPr lang="en-CA" sz="3200" dirty="0">
              <a:latin typeface="Berlin Sans FB" pitchFamily="34" charset="0"/>
            </a:endParaRP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    </a:t>
            </a:r>
          </a:p>
          <a:p>
            <a:pPr>
              <a:buNone/>
            </a:pPr>
            <a:r>
              <a:rPr lang="en-CA" sz="3200" dirty="0">
                <a:latin typeface="Berlin Sans FB" pitchFamily="34" charset="0"/>
              </a:rPr>
              <a:t>           Rob Peachy</a:t>
            </a:r>
          </a:p>
        </p:txBody>
      </p:sp>
      <p:pic>
        <p:nvPicPr>
          <p:cNvPr id="4098" name="Picture 2" descr="C:\Users\Maurice\Documents\F-Woodturning-GHWG\GHWG 2021 Spring Competition\2021 Spring competition-named entries\NL-6 Rob Peac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888486" cy="3200400"/>
          </a:xfrm>
          <a:prstGeom prst="rect">
            <a:avLst/>
          </a:prstGeom>
          <a:noFill/>
        </p:spPr>
      </p:pic>
      <p:pic>
        <p:nvPicPr>
          <p:cNvPr id="4099" name="Picture 3" descr="C:\Users\Maurice\Documents\F-Woodturning-GHWG\GHWG 2021 Spring Competition\2021 Spring competition-named entries\No 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924050"/>
            <a:ext cx="1524000" cy="226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8297</TotalTime>
  <Words>505</Words>
  <Application>Microsoft Office PowerPoint</Application>
  <PresentationFormat>On-screen Show (4:3)</PresentationFormat>
  <Paragraphs>427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Berlin Sans FB</vt:lpstr>
      <vt:lpstr>Book Antiqua</vt:lpstr>
      <vt:lpstr>Lucida Sans</vt:lpstr>
      <vt:lpstr>Wingdings</vt:lpstr>
      <vt:lpstr>Wingdings 2</vt:lpstr>
      <vt:lpstr>Wingdings 3</vt:lpstr>
      <vt:lpstr>Apex</vt:lpstr>
      <vt:lpstr>2021 VIRTUAL  Spring cOMPETITION</vt:lpstr>
      <vt:lpstr>Nb of Entries</vt:lpstr>
      <vt:lpstr>Nb of Votes</vt:lpstr>
      <vt:lpstr>Novice SMALL</vt:lpstr>
      <vt:lpstr>3rd</vt:lpstr>
      <vt:lpstr>2nd</vt:lpstr>
      <vt:lpstr>1st</vt:lpstr>
      <vt:lpstr>Novice LARGE</vt:lpstr>
      <vt:lpstr>3rd</vt:lpstr>
      <vt:lpstr>2nd</vt:lpstr>
      <vt:lpstr>1st</vt:lpstr>
      <vt:lpstr>INTERMEDIATE SMALL</vt:lpstr>
      <vt:lpstr>2nd</vt:lpstr>
      <vt:lpstr>1st</vt:lpstr>
      <vt:lpstr>INTERMEDIATE LARGE</vt:lpstr>
      <vt:lpstr>3rd</vt:lpstr>
      <vt:lpstr>2nd</vt:lpstr>
      <vt:lpstr>1st</vt:lpstr>
      <vt:lpstr>OPEN SMALL</vt:lpstr>
      <vt:lpstr>3rd</vt:lpstr>
      <vt:lpstr>2nd</vt:lpstr>
      <vt:lpstr>1st</vt:lpstr>
      <vt:lpstr>OPEN LARGE</vt:lpstr>
      <vt:lpstr>3rd (tie)</vt:lpstr>
      <vt:lpstr>3rd (tie)</vt:lpstr>
      <vt:lpstr>2nd </vt:lpstr>
      <vt:lpstr>1st</vt:lpstr>
      <vt:lpstr>SEGMENTED</vt:lpstr>
      <vt:lpstr>3rd</vt:lpstr>
      <vt:lpstr>2nd</vt:lpstr>
      <vt:lpstr>1st</vt:lpstr>
      <vt:lpstr>MOST PROMISING NOVICE</vt:lpstr>
      <vt:lpstr>PowerPoint Presentation</vt:lpstr>
      <vt:lpstr>BEST IN SHOW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Spring cOMPETITION</dc:title>
  <dc:creator>Maurice</dc:creator>
  <cp:lastModifiedBy>Scott Tipping</cp:lastModifiedBy>
  <cp:revision>42</cp:revision>
  <dcterms:created xsi:type="dcterms:W3CDTF">2021-05-27T17:53:54Z</dcterms:created>
  <dcterms:modified xsi:type="dcterms:W3CDTF">2021-06-21T15:27:00Z</dcterms:modified>
</cp:coreProperties>
</file>